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8" r:id="rId4"/>
    <p:sldId id="279" r:id="rId5"/>
    <p:sldId id="258" r:id="rId6"/>
    <p:sldId id="261" r:id="rId7"/>
    <p:sldId id="280" r:id="rId8"/>
    <p:sldId id="268" r:id="rId9"/>
    <p:sldId id="265" r:id="rId10"/>
    <p:sldId id="269" r:id="rId11"/>
    <p:sldId id="271" r:id="rId12"/>
    <p:sldId id="275" r:id="rId13"/>
    <p:sldId id="276" r:id="rId14"/>
    <p:sldId id="277" r:id="rId15"/>
    <p:sldId id="272" r:id="rId16"/>
    <p:sldId id="270" r:id="rId17"/>
    <p:sldId id="282" r:id="rId18"/>
    <p:sldId id="283" r:id="rId19"/>
    <p:sldId id="267" r:id="rId20"/>
    <p:sldId id="264" r:id="rId21"/>
    <p:sldId id="262" r:id="rId22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AC4"/>
    <a:srgbClr val="669FA0"/>
    <a:srgbClr val="DAE9E4"/>
    <a:srgbClr val="D4ECEA"/>
    <a:srgbClr val="A8D8D3"/>
    <a:srgbClr val="EBC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69150" autoAdjust="0"/>
  </p:normalViewPr>
  <p:slideViewPr>
    <p:cSldViewPr showGuides="1">
      <p:cViewPr varScale="1">
        <p:scale>
          <a:sx n="104" d="100"/>
          <a:sy n="104" d="100"/>
        </p:scale>
        <p:origin x="1806" y="10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818B6-BB00-40A4-B19D-D1D777A836D1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D19F5-6591-4E81-8EB4-A9885DDEE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57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22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hi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클라이언트와 안드로이드 화면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소개하겠습니다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 및 로그인페이지를 모두 제작했고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구글계정을 사용한 회원가입과 로그인까지 적용할 예정입니다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56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회원가입은 이메일 인증방식으로 이메일에 인증코드를 발송한 다음 제한시간 내로 인증코드를 입력하는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0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환경에서 파일을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공유받을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제작한 파일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탐색화면입니다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윈도우 탐색기처럼 동작할 수 있도록 폴더를 더블 클릭하면 폴더 내부로 들어갈 수 있으며 파일이나 폴더를 이름을 변경하거나 삭제할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보이는 화면에 파일을 추가할 수 있고 새로운 폴더를 추가할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 복사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잘라내기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기능을 구현할 예정입니다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7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Extension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사이드 화면에 현재 디렉토리의 구조를 파악할 수 있으며 마찬가지로 수정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다운로드가 가능합니다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9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서버는 </a:t>
            </a:r>
            <a:r>
              <a:rPr lang="en-US" altLang="ko-KR" dirty="0" err="1"/>
              <a:t>expressjs</a:t>
            </a:r>
            <a:r>
              <a:rPr lang="ko-KR" altLang="en-US" dirty="0"/>
              <a:t>를 사용해서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API</a:t>
            </a:r>
            <a:r>
              <a:rPr lang="ko-KR" altLang="en-US" baseline="0" dirty="0"/>
              <a:t>서버를 구축 중입니다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기본적인 회원가입</a:t>
            </a:r>
            <a:r>
              <a:rPr lang="en-US" altLang="ko-KR" baseline="0" dirty="0"/>
              <a:t>, </a:t>
            </a:r>
            <a:r>
              <a:rPr lang="ko-KR" altLang="en-US" baseline="0" dirty="0"/>
              <a:t>로그인기능과 더불어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팔로우</a:t>
            </a:r>
            <a:r>
              <a:rPr lang="en-US" altLang="ko-KR" baseline="0" dirty="0"/>
              <a:t>/</a:t>
            </a:r>
            <a:r>
              <a:rPr lang="ko-KR" altLang="en-US" baseline="0" dirty="0" err="1"/>
              <a:t>팔로윙</a:t>
            </a:r>
            <a:r>
              <a:rPr lang="en-US" altLang="ko-KR" baseline="0" dirty="0"/>
              <a:t>,</a:t>
            </a:r>
            <a:r>
              <a:rPr lang="ko-KR" altLang="en-US" baseline="0" dirty="0"/>
              <a:t> 접근했던 디바이스들을 관리할 수 있는 기능이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7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백엔드에서는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파일을 전송합니다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전송 서버는 릴레이 서버로 구성되어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릴레이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클라이언트로부터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전송받은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파일을 서버의 공간에 저장하지 않고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받는 즉시 또다른 클라이언트에게 전송하는 서버입니다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특징으로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 및 다운로드 과정과 비교해 파일 전송 속도를 두배 빠르게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릴레이 서버는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socket.io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이용해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소켓통신을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수행할 수 있다는 특징을 이용해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socket.io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안드로이드와 릴레이 서버는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Socket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수행합니다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Protocol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직접 정의하고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만들어 메시지를 주고받는 것이 가능합니다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최종적으로 파일 전송으로 안드로이드 내부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스토리지에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파일을 업로드 하거나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안드로이드 파일을 다운로드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49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/>
              <a:t>지금까지 흐름을 요약 정리하면 먼저 클라이언트에서 </a:t>
            </a:r>
            <a:r>
              <a:rPr lang="en-US" altLang="ko-KR" dirty="0"/>
              <a:t>API</a:t>
            </a:r>
            <a:r>
              <a:rPr lang="ko-KR" altLang="en-US" dirty="0"/>
              <a:t>서버를 통해 안드로이드와 공유 요청을 보냅니다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안드로이드가 수락하고 저장소 구조를 전달하면 </a:t>
            </a:r>
            <a:r>
              <a:rPr lang="en-US" altLang="ko-KR" dirty="0"/>
              <a:t>API</a:t>
            </a:r>
            <a:r>
              <a:rPr lang="ko-KR" altLang="en-US" dirty="0"/>
              <a:t>서버를 통해 클라이언트에서 받아볼 수 있는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53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/>
              <a:t>파일을 전송하는 경우 </a:t>
            </a:r>
            <a:r>
              <a:rPr lang="en-US" altLang="ko-KR" dirty="0"/>
              <a:t>API </a:t>
            </a:r>
            <a:r>
              <a:rPr lang="ko-KR" altLang="en-US" dirty="0"/>
              <a:t>서버를 통해 클라이언트에서 다운로드 요청을 보내면 안드로이드가 </a:t>
            </a:r>
            <a:r>
              <a:rPr lang="ko-KR" altLang="en-US" dirty="0" err="1"/>
              <a:t>요청을받아</a:t>
            </a:r>
            <a:r>
              <a:rPr lang="en-US" altLang="ko-KR" dirty="0"/>
              <a:t>, </a:t>
            </a:r>
            <a:r>
              <a:rPr lang="ko-KR" altLang="en-US" dirty="0"/>
              <a:t>파일전송 서버로 파일을 전송합니다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다음 다시 파일공유서버를 통해 클라이언트에서 </a:t>
            </a:r>
            <a:r>
              <a:rPr lang="ko-KR" altLang="en-US" dirty="0" err="1"/>
              <a:t>요청받은</a:t>
            </a:r>
            <a:r>
              <a:rPr lang="ko-KR" altLang="en-US" dirty="0"/>
              <a:t> 파일을 다운로드 할 수 있게 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546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17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여러분들은 자료를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공유할때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주로 어떤 방법들을 사용하시나요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77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USB</a:t>
            </a:r>
            <a:r>
              <a:rPr lang="ko-KR" altLang="en-US" baseline="0" dirty="0"/>
              <a:t>를 사용하거나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Email</a:t>
            </a:r>
            <a:r>
              <a:rPr lang="ko-KR" altLang="en-US" baseline="0" dirty="0"/>
              <a:t>을 사용하거나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ko-KR" altLang="en-US" dirty="0"/>
              <a:t>네이버의 </a:t>
            </a:r>
            <a:r>
              <a:rPr lang="ko-KR" altLang="en-US" dirty="0" err="1"/>
              <a:t>마이박스</a:t>
            </a:r>
            <a:r>
              <a:rPr lang="en-US" altLang="ko-KR" dirty="0"/>
              <a:t>, </a:t>
            </a:r>
            <a:r>
              <a:rPr lang="ko-KR" altLang="en-US" dirty="0"/>
              <a:t>구글드라이브</a:t>
            </a:r>
            <a:r>
              <a:rPr lang="ko-KR" altLang="en-US" baseline="0" dirty="0"/>
              <a:t>와 같은 </a:t>
            </a:r>
            <a:r>
              <a:rPr lang="ko-KR" altLang="en-US" dirty="0"/>
              <a:t>클라우드</a:t>
            </a:r>
            <a:r>
              <a:rPr lang="en-US" altLang="ko-KR" baseline="0" dirty="0"/>
              <a:t> </a:t>
            </a:r>
            <a:r>
              <a:rPr lang="ko-KR" altLang="en-US" dirty="0"/>
              <a:t>서비스를 이용하여</a:t>
            </a:r>
            <a:r>
              <a:rPr lang="ko-KR" altLang="en-US" baseline="0" dirty="0"/>
              <a:t> 자료를 공유할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하지만 </a:t>
            </a:r>
            <a:r>
              <a:rPr lang="en-US" altLang="ko-KR" baseline="0" dirty="0"/>
              <a:t>USB</a:t>
            </a:r>
            <a:r>
              <a:rPr lang="ko-KR" altLang="en-US" baseline="0" dirty="0"/>
              <a:t>를 사용하려면 </a:t>
            </a:r>
            <a:r>
              <a:rPr lang="en-US" altLang="ko-KR" baseline="0" dirty="0"/>
              <a:t>USB </a:t>
            </a:r>
            <a:r>
              <a:rPr lang="ko-KR" altLang="en-US" baseline="0" dirty="0"/>
              <a:t>포트를 사용해야하는 번거로움이 있고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이메일이나 클라우드 의 경우 </a:t>
            </a:r>
            <a:r>
              <a:rPr lang="ko-KR" altLang="en-US" baseline="0" dirty="0" err="1"/>
              <a:t>용량이부족한</a:t>
            </a:r>
            <a:r>
              <a:rPr lang="ko-KR" altLang="en-US" baseline="0" dirty="0"/>
              <a:t> 경우 유료 요금제를 사용해야 한다는 단점이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8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고민을 했다</a:t>
            </a:r>
            <a:r>
              <a:rPr lang="en-US" altLang="ko-KR" dirty="0"/>
              <a:t>. </a:t>
            </a:r>
            <a:r>
              <a:rPr lang="ko-KR" altLang="en-US" dirty="0"/>
              <a:t>다양한 디바이스를 이용하며 자료를</a:t>
            </a:r>
            <a:r>
              <a:rPr lang="ko-KR" altLang="en-US" baseline="0" dirty="0"/>
              <a:t> 공유하는데 더 편한 방법이 없을까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71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저런상황일때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SHAIR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이용해보세요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^_^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HI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이동단말과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 파일을 공유하는 서비스입니다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이동단말과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 양방향 통신을 통해 파일을 추가하거나 다운로드하고 이름을 변경하고 삭제하는 등 작업을 수행할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사용방법은 모바일 안드로이드와 웹사이트에서 같은 계정으로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하게 되면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이동단말의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저장공간을 공유할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추후에 이용자를 지정하여 공동으로 파일을 공유하는 서비스를 제작할 예정입니다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코로나로 인한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언택트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환경이 자리잡으면서 파일을 빠르고 쉽게 이동하고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저장하고자 하는 이용자들의 수요를 만족시켜 줄 수 있는 서비스입니다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8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팀원소개를 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Share hi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환경에서 사용할 수 있도록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Extension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존재합니다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Web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제가 담당하고 있고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extension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이병훈팀원이 담당하고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이동단말에서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사용할 수 있도록 안드로이드 개발은 남우진 팀원이 담당하고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6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Infra, API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개발은 구민진 팀장이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전송 서버 구현은 심재혁 팀원이 진행하고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4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개발현황을 말씀드리겠습니다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9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전체적인 서비스 구성입니다</a:t>
            </a:r>
            <a:r>
              <a:rPr lang="en-US" altLang="ko-KR" dirty="0"/>
              <a:t>. </a:t>
            </a:r>
            <a:r>
              <a:rPr lang="ko-KR" altLang="en-US" dirty="0"/>
              <a:t>제공받은 </a:t>
            </a:r>
            <a:r>
              <a:rPr lang="en-US" altLang="ko-KR" dirty="0" err="1"/>
              <a:t>aws</a:t>
            </a:r>
            <a:r>
              <a:rPr lang="ko-KR" altLang="en-US" dirty="0"/>
              <a:t>서버에 </a:t>
            </a:r>
            <a:r>
              <a:rPr lang="ko-KR" altLang="en-US" dirty="0" err="1"/>
              <a:t>도커를</a:t>
            </a:r>
            <a:r>
              <a:rPr lang="ko-KR" altLang="en-US" dirty="0"/>
              <a:t> 설치해서 서버와 </a:t>
            </a:r>
            <a:r>
              <a:rPr lang="en-US" altLang="ko-KR" dirty="0"/>
              <a:t>DB, Jenkins</a:t>
            </a:r>
            <a:r>
              <a:rPr lang="ko-KR" altLang="en-US" baseline="0" dirty="0"/>
              <a:t>를 </a:t>
            </a:r>
            <a:r>
              <a:rPr lang="ko-KR" altLang="en-US" dirty="0"/>
              <a:t>각각의 컨테이너로 관리하고있습니다</a:t>
            </a:r>
            <a:r>
              <a:rPr lang="en-US" altLang="ko-KR" dirty="0"/>
              <a:t>.</a:t>
            </a:r>
            <a:r>
              <a:rPr lang="ko-KR" altLang="en-US" baseline="0" dirty="0"/>
              <a:t> 그리고 </a:t>
            </a:r>
            <a:r>
              <a:rPr lang="ko-KR" altLang="en-US" baseline="0" dirty="0" err="1"/>
              <a:t>젠킨스를</a:t>
            </a:r>
            <a:r>
              <a:rPr lang="ko-KR" altLang="en-US" baseline="0" dirty="0"/>
              <a:t> 이용해 </a:t>
            </a:r>
            <a:r>
              <a:rPr lang="en-US" altLang="ko-KR" baseline="0" dirty="0"/>
              <a:t>CICD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유지시켜주고있습니다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19F5-6591-4E81-8EB4-A9885DDEED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2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1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1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73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0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0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79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5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1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7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826F6-4887-4E29-A503-59AE8B596489}" type="datetimeFigureOut">
              <a:rPr lang="ko-KR" altLang="en-US" smtClean="0"/>
              <a:t>2021-03-23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68946-7737-4F32-B29D-0D658F6FD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5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4f001.p.ssafy.io/filebrows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35896" y="1419622"/>
            <a:ext cx="1872208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8021" y="1686962"/>
            <a:ext cx="2367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SHARE HI</a:t>
            </a:r>
            <a:endParaRPr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65103" y="3795886"/>
            <a:ext cx="1213794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66045" y="1370847"/>
            <a:ext cx="1152128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35895" y="3841606"/>
            <a:ext cx="683039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3568" y="555526"/>
            <a:ext cx="683039" cy="144016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27041" y="3507854"/>
            <a:ext cx="1080120" cy="72008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7604" y="653823"/>
            <a:ext cx="108012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11017" y="3557002"/>
            <a:ext cx="43204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14071" y="4303034"/>
            <a:ext cx="43204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06059" y="4361898"/>
            <a:ext cx="480418" cy="72008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91774" y="2526031"/>
            <a:ext cx="360452" cy="45719"/>
          </a:xfrm>
          <a:prstGeom prst="rect">
            <a:avLst/>
          </a:prstGeom>
          <a:solidFill>
            <a:srgbClr val="89CA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21515" y="915566"/>
            <a:ext cx="648072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68126" y="964714"/>
            <a:ext cx="517485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66583" y="2903230"/>
            <a:ext cx="5610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휴대 단말과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간의 파일 공유 구글 크롬 확장 애플리케이션 개발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43065" y="4705637"/>
            <a:ext cx="1170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태양광전구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12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91" y="883201"/>
            <a:ext cx="721707" cy="66503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401319" y="1663693"/>
            <a:ext cx="6166725" cy="2922425"/>
          </a:xfrm>
          <a:prstGeom prst="roundRect">
            <a:avLst/>
          </a:prstGeom>
          <a:solidFill>
            <a:srgbClr val="DAE9E4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ln w="57150">
                <a:solidFill>
                  <a:schemeClr val="tx1"/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Picture 2" descr="Docker란 무엇입니까? | AWS">
            <a:extLst>
              <a:ext uri="{FF2B5EF4-FFF2-40B4-BE49-F238E27FC236}">
                <a16:creationId xmlns:a16="http://schemas.microsoft.com/office/drawing/2014/main" id="{ACDC3785-3801-4CEE-8E64-F0B682DA3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9" r="25001"/>
          <a:stretch/>
        </p:blipFill>
        <p:spPr bwMode="auto">
          <a:xfrm>
            <a:off x="5079797" y="4244208"/>
            <a:ext cx="650752" cy="5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2" y="1847047"/>
            <a:ext cx="775969" cy="74063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202202" y="1432780"/>
            <a:ext cx="6502646" cy="33877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28515" y="1825693"/>
            <a:ext cx="988661" cy="2414797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Vuejs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웹서버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53953" y="2402060"/>
            <a:ext cx="2143727" cy="1244326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Nodejs : API </a:t>
            </a:r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49943" y="2447571"/>
            <a:ext cx="2161859" cy="336803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endParaRPr lang="ko-KR" altLang="en-US" sz="11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42228" y="1044755"/>
            <a:ext cx="1381552" cy="492258"/>
            <a:chOff x="917155" y="303873"/>
            <a:chExt cx="2822417" cy="1168776"/>
          </a:xfrm>
        </p:grpSpPr>
        <p:sp>
          <p:nvSpPr>
            <p:cNvPr id="39" name="직사각형 38"/>
            <p:cNvSpPr/>
            <p:nvPr/>
          </p:nvSpPr>
          <p:spPr>
            <a:xfrm flipH="1">
              <a:off x="917155" y="303873"/>
              <a:ext cx="2822417" cy="11687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159305" y="409286"/>
              <a:ext cx="1966207" cy="827385"/>
              <a:chOff x="1351555" y="343557"/>
              <a:chExt cx="1966207" cy="827385"/>
            </a:xfrm>
          </p:grpSpPr>
          <p:sp>
            <p:nvSpPr>
              <p:cNvPr id="41" name="오른쪽 화살표 40"/>
              <p:cNvSpPr/>
              <p:nvPr/>
            </p:nvSpPr>
            <p:spPr>
              <a:xfrm>
                <a:off x="1351557" y="457201"/>
                <a:ext cx="801645" cy="249778"/>
              </a:xfrm>
              <a:prstGeom prst="rightArrow">
                <a:avLst>
                  <a:gd name="adj1" fmla="val 50000"/>
                  <a:gd name="adj2" fmla="val 82000"/>
                </a:avLst>
              </a:prstGeom>
              <a:solidFill>
                <a:srgbClr val="FF5050"/>
              </a:solidFill>
              <a:ln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오른쪽 화살표 41"/>
              <p:cNvSpPr/>
              <p:nvPr/>
            </p:nvSpPr>
            <p:spPr>
              <a:xfrm flipH="1">
                <a:off x="1351555" y="921164"/>
                <a:ext cx="801645" cy="249778"/>
              </a:xfrm>
              <a:prstGeom prst="rightArrow">
                <a:avLst>
                  <a:gd name="adj1" fmla="val 50000"/>
                  <a:gd name="adj2" fmla="val 82000"/>
                </a:avLst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176247" y="343557"/>
                <a:ext cx="1027332" cy="36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Request</a:t>
                </a:r>
                <a:endParaRPr lang="ko-KR" altLang="en-US" sz="1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153199" y="807520"/>
                <a:ext cx="1164563" cy="363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Response</a:t>
                </a:r>
                <a:endParaRPr lang="ko-KR" altLang="en-US" sz="1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1682736" y="2034413"/>
            <a:ext cx="1110144" cy="357549"/>
            <a:chOff x="3030575" y="4352507"/>
            <a:chExt cx="1884300" cy="922805"/>
          </a:xfrm>
        </p:grpSpPr>
        <p:sp>
          <p:nvSpPr>
            <p:cNvPr id="51" name="오른쪽 화살표 50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오른쪽 화살표 51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3853954" y="3761842"/>
            <a:ext cx="2143727" cy="472932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RabbitMQ : </a:t>
            </a:r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 큐 서버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160156" y="1825694"/>
            <a:ext cx="2151646" cy="387494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Jenkins</a:t>
            </a:r>
            <a:endParaRPr lang="ko-KR" altLang="en-US" sz="11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158852" y="3307055"/>
            <a:ext cx="2168254" cy="338260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Redis : Email </a:t>
            </a:r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149441" y="2883557"/>
            <a:ext cx="2168254" cy="338260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Redis  : </a:t>
            </a:r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접속된 디바이스 관리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851920" y="1825693"/>
            <a:ext cx="2169619" cy="460911"/>
          </a:xfrm>
          <a:prstGeom prst="roundRect">
            <a:avLst/>
          </a:prstGeom>
          <a:solidFill>
            <a:srgbClr val="DAE9E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Nodejs : </a:t>
            </a:r>
            <a:r>
              <a:rPr lang="ko-KR" altLang="en-US" sz="11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파일전송서버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3" y="3407969"/>
            <a:ext cx="794546" cy="794546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1682736" y="3626467"/>
            <a:ext cx="1110144" cy="357549"/>
            <a:chOff x="3030575" y="4352507"/>
            <a:chExt cx="1884300" cy="922805"/>
          </a:xfrm>
        </p:grpSpPr>
        <p:sp>
          <p:nvSpPr>
            <p:cNvPr id="83" name="오른쪽 화살표 82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4" name="오른쪽 화살표 83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525845" y="1875713"/>
            <a:ext cx="422843" cy="357549"/>
            <a:chOff x="3030575" y="4352507"/>
            <a:chExt cx="1884300" cy="922805"/>
          </a:xfrm>
        </p:grpSpPr>
        <p:sp>
          <p:nvSpPr>
            <p:cNvPr id="86" name="오른쪽 화살표 85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7" name="오른쪽 화살표 86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3" name="오른쪽 화살표 92"/>
          <p:cNvSpPr/>
          <p:nvPr/>
        </p:nvSpPr>
        <p:spPr>
          <a:xfrm flipH="1">
            <a:off x="3516841" y="3895125"/>
            <a:ext cx="422843" cy="177782"/>
          </a:xfrm>
          <a:prstGeom prst="rightArrow">
            <a:avLst>
              <a:gd name="adj1" fmla="val 50000"/>
              <a:gd name="adj2" fmla="val 82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525845" y="2807433"/>
            <a:ext cx="422843" cy="357549"/>
            <a:chOff x="3030575" y="4352507"/>
            <a:chExt cx="1884300" cy="922805"/>
          </a:xfrm>
        </p:grpSpPr>
        <p:sp>
          <p:nvSpPr>
            <p:cNvPr id="96" name="오른쪽 화살표 95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7" name="오른쪽 화살표 96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5400000">
            <a:off x="4706782" y="2195231"/>
            <a:ext cx="328329" cy="357549"/>
            <a:chOff x="3030575" y="4352507"/>
            <a:chExt cx="1884300" cy="922805"/>
          </a:xfrm>
        </p:grpSpPr>
        <p:sp>
          <p:nvSpPr>
            <p:cNvPr id="99" name="오른쪽 화살표 98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0" name="오른쪽 화살표 99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1" name="오른쪽 화살표 100"/>
          <p:cNvSpPr/>
          <p:nvPr/>
        </p:nvSpPr>
        <p:spPr>
          <a:xfrm rot="16200000" flipH="1">
            <a:off x="4772565" y="3605616"/>
            <a:ext cx="328329" cy="177782"/>
          </a:xfrm>
          <a:prstGeom prst="rightArrow">
            <a:avLst>
              <a:gd name="adj1" fmla="val 50000"/>
              <a:gd name="adj2" fmla="val 82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5941472" y="2514222"/>
            <a:ext cx="273854" cy="248545"/>
            <a:chOff x="3030575" y="4352507"/>
            <a:chExt cx="1884300" cy="922805"/>
          </a:xfrm>
        </p:grpSpPr>
        <p:sp>
          <p:nvSpPr>
            <p:cNvPr id="106" name="오른쪽 화살표 105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7" name="오른쪽 화살표 106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5941472" y="2931790"/>
            <a:ext cx="273854" cy="248545"/>
            <a:chOff x="3030575" y="4352507"/>
            <a:chExt cx="1884300" cy="922805"/>
          </a:xfrm>
        </p:grpSpPr>
        <p:sp>
          <p:nvSpPr>
            <p:cNvPr id="109" name="오른쪽 화살표 108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0" name="오른쪽 화살표 109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6634" y="3362780"/>
            <a:ext cx="273854" cy="248545"/>
            <a:chOff x="3030575" y="4352507"/>
            <a:chExt cx="1884300" cy="922805"/>
          </a:xfrm>
        </p:grpSpPr>
        <p:sp>
          <p:nvSpPr>
            <p:cNvPr id="112" name="오른쪽 화살표 111"/>
            <p:cNvSpPr/>
            <p:nvPr/>
          </p:nvSpPr>
          <p:spPr>
            <a:xfrm>
              <a:off x="3030576" y="4352507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3" name="오른쪽 화살표 112"/>
            <p:cNvSpPr/>
            <p:nvPr/>
          </p:nvSpPr>
          <p:spPr>
            <a:xfrm flipH="1">
              <a:off x="3030575" y="4816471"/>
              <a:ext cx="1884299" cy="458841"/>
            </a:xfrm>
            <a:prstGeom prst="rightArrow">
              <a:avLst>
                <a:gd name="adj1" fmla="val 50000"/>
                <a:gd name="adj2" fmla="val 82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6AC914A-AB46-494D-9D58-4A17D1F9F1F1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2DF3E03-802A-4996-BE34-C4461385D29C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4F1B04-1B77-48FC-A098-C425107B3925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D8E67C2-FC00-4713-AFA9-02A78A321EDE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29A2B8A-8703-482D-A4D7-A9DA4BB8ED86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2714CB6-3122-44F0-9778-3FA84EEB62A1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35B6673-38F2-4598-8C9F-D450BBA1EE11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F8E5C33-A9E0-43A0-A799-1C8C50E01614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344D524-8858-4020-8BA3-AA2A60BED9DB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9A6C8EB-C917-4C31-91B0-ECBCD245AB5E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F6EDAC67-77AD-4A0F-9116-EFD2EDF88601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4CCF80-CC5D-4CDD-ACED-17AE4A8E410B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7ED018-7C5D-4C0B-A091-892D53631F0B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E3EDDF-D2B0-4AC7-BCA3-68AF054E7769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1AA229F-8624-44A5-8FDC-F84D1608971F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8" name="자유형 19">
            <a:extLst>
              <a:ext uri="{FF2B5EF4-FFF2-40B4-BE49-F238E27FC236}">
                <a16:creationId xmlns:a16="http://schemas.microsoft.com/office/drawing/2014/main" id="{BC812886-60CC-4CC9-A546-496CF436923E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98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31828" y="527181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pic>
        <p:nvPicPr>
          <p:cNvPr id="3076" name="Picture 4" descr="https://lh5.googleusercontent.com/jVHazifcfwqM3KgsKHuzVaJR9nS4piKlMFOnXZ5DD5COnmmIAwH40nPcyE0eY9AhfZFDYWtm6hgbyMWhJNHjNgp7d00MtXUxG7KKKHl6gvUD90X_kavoDARspQIgIuqqkDmG4yy5Co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73" y="1708075"/>
            <a:ext cx="2442943" cy="26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2zaF0-XveomE3R6FUE0i1aWT97zNUGcYqau_TbbzAh_hxcODlRNegHgT39iSP-nO5qJr9bKNp2-0KRnOmLftCmelHyER-iNQWdWkTVcTLzi-GnCLGwmbu8MihzX0VLPoBkn4f7vPpB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/>
          <a:stretch/>
        </p:blipFill>
        <p:spPr bwMode="auto">
          <a:xfrm>
            <a:off x="3423339" y="1702886"/>
            <a:ext cx="3020869" cy="26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033275" y="1226081"/>
            <a:ext cx="1652513" cy="3429785"/>
            <a:chOff x="7058392" y="1235024"/>
            <a:chExt cx="1652513" cy="3429785"/>
          </a:xfrm>
        </p:grpSpPr>
        <p:pic>
          <p:nvPicPr>
            <p:cNvPr id="3078" name="Picture 6" descr="갤럭시 노트10 &amp; 아이폰XS Max 비교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8" t="8159" r="7945" b="11983"/>
            <a:stretch/>
          </p:blipFill>
          <p:spPr bwMode="auto">
            <a:xfrm>
              <a:off x="7058392" y="1235024"/>
              <a:ext cx="1652513" cy="3429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https://lh3.googleusercontent.com/AsJ9xscfjFomJ7CAqbv4LXVfx6ql3AROTmmyu-gzMKzLmkGH7W87Iga9FFcz6qzvceGOzvfMn1feRK568aiOP4X4HDJk-tJ6WPjB7CLRUxpYDH8y3tkHw1lu75JrAnTL9X_lrecdf_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767" y="1275605"/>
              <a:ext cx="1567761" cy="3309259"/>
            </a:xfrm>
            <a:prstGeom prst="roundRect">
              <a:avLst>
                <a:gd name="adj" fmla="val 573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F899E2D-EEE5-4C63-8836-10CA83F8CBEE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26EC8D-1E5D-4E6D-8DF4-BE9E73A1A121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7F39545-FA62-490F-B3B5-928C61913D13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113651-E5CF-44DD-97EA-82015F811BCB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38A52D3-7E85-4073-B660-E7B9CD9403E9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174C7C3-0A3B-4D0D-BF3A-39667D946E46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7C09DBB-66AA-4A24-A098-80171D47947B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198FF4F-9514-4B83-B880-6727DEAE4EEE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88403C8-5303-4DA0-86B7-2A1B590CA6E6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4538695-E767-4E34-ACEA-B03FB932DC32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CF08365-D293-4A8E-BAB8-919E7610F8A1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526D9C-1AA3-4F84-A304-0962BC366105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7BCED-A8D7-40A8-B2CA-2AF38DF62CFC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1EC854-5540-4A8F-9758-867AE2F5AE74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475CF3-6839-42B9-AEAC-AAA1A37DDCB5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자유형 19">
            <a:extLst>
              <a:ext uri="{FF2B5EF4-FFF2-40B4-BE49-F238E27FC236}">
                <a16:creationId xmlns:a16="http://schemas.microsoft.com/office/drawing/2014/main" id="{8E74DA56-302C-47D4-9473-4C6DF6C36775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345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TLSVLJmmPYs3VHcExckobF6oHb7mh0SIcLoYWJOB1pwLps8_3850oz2XfimkfoXGyvgDZuQ9Bf1d2hoXeI3EgkC1Eey068sJvefMeDoyq7D0zGYUGNl9GI0R9eWRvVai8YBZffa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26947"/>
            <a:ext cx="2669347" cy="29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XwNJMqBn7uHTPN0IF516FOsUhw9m4t2pX0gFsKuB-zJD3S_cx6SwhSI-Nl80KkXfJLBTvoqcfwwfbDJENoGZJtGjrTG9OLL1qlm7yK55XXy5_dI35tKTI7yef5N7PrZ1tsPT4J2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4" y="1923678"/>
            <a:ext cx="3676796" cy="198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439720" y="905836"/>
            <a:ext cx="2295741" cy="3923829"/>
            <a:chOff x="7388493" y="1067576"/>
            <a:chExt cx="1815436" cy="3607596"/>
          </a:xfrm>
        </p:grpSpPr>
        <p:pic>
          <p:nvPicPr>
            <p:cNvPr id="30" name="Picture 6" descr="갤럭시 노트10 &amp; 아이폰XS Max 비교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8" t="8159" r="7945" b="11983"/>
            <a:stretch/>
          </p:blipFill>
          <p:spPr bwMode="auto">
            <a:xfrm>
              <a:off x="7388493" y="1067576"/>
              <a:ext cx="1815436" cy="3607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lh3.googleusercontent.com/97ofjiYZzX3xYxEgBGpkHLiqKaqOX4MSmmMik_4aWb7l_mXM6ZW4zVVdThlgmfnGktpuoaRFtSjXfsxEam88fBssZtz30iGF6QSXo2bIXznrPFYbUIVi3oMllioyu-WK_Kohe8G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4042" y="1108157"/>
              <a:ext cx="1709958" cy="3479817"/>
            </a:xfrm>
            <a:prstGeom prst="roundRect">
              <a:avLst>
                <a:gd name="adj" fmla="val 3716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8C2921-59E4-4E46-9D8D-DAE610FCE5CF}"/>
              </a:ext>
            </a:extLst>
          </p:cNvPr>
          <p:cNvSpPr txBox="1"/>
          <p:nvPr/>
        </p:nvSpPr>
        <p:spPr>
          <a:xfrm>
            <a:off x="2231828" y="527181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24098-60F1-4023-805A-2337AF1D8474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8422015-4F2C-4AA3-A888-5A9D7FB676E1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5DF8E99-1ECD-45B9-B7BE-547845B95BBF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F9B1EF1-A705-4DC0-A72A-46C4249FEA3C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E63521A-4856-4A21-A206-D51E93175C06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6222644-10DD-4A7D-9D92-AB0C87E7C955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550EB15-11E3-4B2D-AC91-916AA69C7BC9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A3E5F2B-7960-4CEC-9591-63C5844B811A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3882F4-6682-496A-B5B4-48A787636445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B201B9E-E168-4DB6-8643-8B333CC0A01F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49199DB-1C95-490E-9D4A-A14A2A74034A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732279-3DBB-48B6-A17C-534A73F39053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E7C80B-DBFB-4897-936D-54DDBB31D6CC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421099-2CE0-4CE9-AADD-AB6E0A45951A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E31022-83B8-4065-852D-F8D6E093B077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자유형 19">
            <a:extLst>
              <a:ext uri="{FF2B5EF4-FFF2-40B4-BE49-F238E27FC236}">
                <a16:creationId xmlns:a16="http://schemas.microsoft.com/office/drawing/2014/main" id="{743ADED2-C275-4AC1-99E7-A5F23ABE6DB4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1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67BA1A85-B925-43E1-B73F-174D4938B949}"/>
              </a:ext>
            </a:extLst>
          </p:cNvPr>
          <p:cNvSpPr txBox="1"/>
          <p:nvPr/>
        </p:nvSpPr>
        <p:spPr>
          <a:xfrm>
            <a:off x="2231828" y="527181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93332A-ED81-4D88-97F8-3D51FB9661E1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87E550A-48A3-483A-AC0C-639D094919B8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54FD8A-E2B8-4FD0-A125-954C8022E329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50DEB5-032E-48AE-8B64-90CAE40675FF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3508C3D-87DB-4B63-8C9F-C25191D38AF6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22C3950-CCD5-4C62-A6E8-29EECECE5782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C847CDB-D599-4519-9B93-25EC9BDE2C8E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032E078-3675-42F0-B5E0-10BB8102E3C0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B18EA46-0495-4184-8FBE-7F4F2AFBC86D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B87587-BB92-45BD-93FB-99CE2599C415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1FD007B-3E87-43DC-B384-139A3DDAEDAA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95BCA1-F0FA-453C-BE4E-2950D450FE35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E25633-4383-4322-AFE6-2148542AF1CC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D3E092-3DA4-41D3-B48D-08082DFA5DB4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E10EC3-87F2-48FB-98B9-C60AB314917A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자유형 19">
            <a:extLst>
              <a:ext uri="{FF2B5EF4-FFF2-40B4-BE49-F238E27FC236}">
                <a16:creationId xmlns:a16="http://schemas.microsoft.com/office/drawing/2014/main" id="{699A7816-9832-4124-B53B-BFE1C0AFE96E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BB818C-F2E5-4390-A864-243F5C122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48" y="1318894"/>
            <a:ext cx="7429172" cy="32773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5284E8-0D72-46BE-86C4-3510E2EDD8E5}"/>
              </a:ext>
            </a:extLst>
          </p:cNvPr>
          <p:cNvSpPr txBox="1"/>
          <p:nvPr/>
        </p:nvSpPr>
        <p:spPr>
          <a:xfrm>
            <a:off x="776024" y="834958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https://j4f001.p.ssafy.io/filebrowser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70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1BBA199-24FF-4933-8685-97EB6C7109B6}"/>
              </a:ext>
            </a:extLst>
          </p:cNvPr>
          <p:cNvSpPr txBox="1"/>
          <p:nvPr/>
        </p:nvSpPr>
        <p:spPr>
          <a:xfrm>
            <a:off x="2231828" y="527181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4BA27-5570-4E29-A6AF-6B25348DC8B5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289B586-D1AB-40B9-886C-A7F435BC5E60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9464FC-EAFA-400F-B28A-AC02E837F1AD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3F80990-373B-4360-9F38-EAAA14B854BD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59E5FA9-23D8-4D3F-8F51-F4386949BAEB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D6BCE79-AC61-4700-BD8D-2E2707ECEC02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C4E16AB-5193-473A-8C45-7DBDCEA311D6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7C8F173-8BBF-4C6D-B0DC-98CDB6DFDC87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6EDAA98-C7B4-40AA-B529-60FDF59EBEBF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5E1AD73-B1BD-4AB5-ABD7-EB9429D375D0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B7555D8-0B19-4054-8F7D-BAF35F52EA48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703E10-BD0C-4355-B3CE-C68800402B6E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AEF9F9-282E-498C-9BC8-11173847755D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7652B-C572-4B35-8936-5D2712E81A75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50E5F0-21E4-4FB0-8FF9-A034F55A8948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자유형 19">
            <a:extLst>
              <a:ext uri="{FF2B5EF4-FFF2-40B4-BE49-F238E27FC236}">
                <a16:creationId xmlns:a16="http://schemas.microsoft.com/office/drawing/2014/main" id="{0A2CCAF3-370D-47F4-B7DD-EB92467D4562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Chrome_Extension_FileBrowser_0318">
            <a:extLst>
              <a:ext uri="{FF2B5EF4-FFF2-40B4-BE49-F238E27FC236}">
                <a16:creationId xmlns:a16="http://schemas.microsoft.com/office/drawing/2014/main" id="{2B6B4332-1A68-4783-B829-390CDCF88D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16" y="988846"/>
            <a:ext cx="3593624" cy="358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ome_Extension_FileBrowser_0322">
            <a:extLst>
              <a:ext uri="{FF2B5EF4-FFF2-40B4-BE49-F238E27FC236}">
                <a16:creationId xmlns:a16="http://schemas.microsoft.com/office/drawing/2014/main" id="{D0F78BD1-0178-4DB0-BCA2-E6150CF7BD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62" y="988846"/>
            <a:ext cx="4210571" cy="36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67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31828" y="52718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API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23678"/>
            <a:ext cx="4997118" cy="16657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24FD00-0F5E-4F0E-A855-DCC322E05238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3A9E779-ADD7-44B1-BB45-7AF13C2FC0D5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8F36F3C-E09D-4CC3-BFC7-388CAF301093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55C13C-CE9E-4FE8-98B9-DF00A965EC1A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92C78F8-2AA7-4FA2-8681-85CD411BDF8F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F87A87F-79EA-4E02-AEAC-2FC18A0267E5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14A6713-D500-43B0-9EDC-2FED778AFCA9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8612B9-8BA3-4337-9552-4198D47456C5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83AD922-C18F-46E5-A4B5-24B034D7E2EF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768B53A-1A4D-4BD4-87AE-8AC2153931EA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6EB39F9-37AB-47E6-83BD-D7F1E43619F3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0631EB-BE22-4E0F-AE6D-8F5DCB533E09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16A1EE-DAC5-4EB0-998A-543814F92AEA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234A2F-A3B9-42CA-ACA0-A515472095AC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C7E3F2-E38D-4CB6-A3AE-CF1C6834C63C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자유형 19">
            <a:extLst>
              <a:ext uri="{FF2B5EF4-FFF2-40B4-BE49-F238E27FC236}">
                <a16:creationId xmlns:a16="http://schemas.microsoft.com/office/drawing/2014/main" id="{507124F5-B506-41D5-9C95-27B4A2AC9C08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4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31828" y="527181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전송 서버</a:t>
            </a:r>
          </a:p>
        </p:txBody>
      </p:sp>
      <p:pic>
        <p:nvPicPr>
          <p:cNvPr id="7179" name="Picture 11" descr="https://lh3.googleusercontent.com/hT7g89zHrDvjm0uOaS1jhjzfB7oOsWpr6RxaEJcn90U4sDI-9B9V9GHGKa4f3C5uwpZqmmFNtat639WWhUvEa_lxOXKEGmHICpPr803Cit5V6EKuKnIGq236sYfLCKb1MLibPKoI4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9" y="2295695"/>
            <a:ext cx="1336810" cy="13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h3.googleusercontent.com/jpfrKFUe5aB-E5LuOzhyiYQf6HSeyxyAJTW8YKAHqIarBOkFeJbp3jSwlSJXuniP6byHyEGKgDZXkuVIGLby6oJbObVtfE8QkzjmmrhL68YkFF1impjm-7S0cq61eqdfLw2zd-kXYJ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53" y="2394958"/>
            <a:ext cx="956980" cy="11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https://lh3.googleusercontent.com/ccZlpYRsCRt_AU5fiynhLj0vzb1PpiET__kEsyqflErEdsx7YZELYHaP_zqqdxYxtn_MGO0TcWrui7AfU9DQezPXB_lxMED1ts7md6XF0Q6C0T-OpLLcKIHPIK4K0I6mGa_0V74WCq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0852"/>
            <a:ext cx="620312" cy="6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lh4.googleusercontent.com/COkVzivw784L-8_RLlmN-DGeGhH801m7MdL-DD72IF17UzHVOO38hMAjdrV7VhbhZ-xzzK5WI7tR9shN5E8XSm-1fBLKiS2SDEkT-2cUbvucT4rnWxwYPbeZBVYFcmR2S01Eai9h6_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13" y="2551630"/>
            <a:ext cx="1348574" cy="8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stCxn id="7179" idx="3"/>
            <a:endCxn id="7182" idx="1"/>
          </p:cNvCxnSpPr>
          <p:nvPr/>
        </p:nvCxnSpPr>
        <p:spPr>
          <a:xfrm>
            <a:off x="2111939" y="2964099"/>
            <a:ext cx="1785774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7182" idx="3"/>
            <a:endCxn id="7180" idx="1"/>
          </p:cNvCxnSpPr>
          <p:nvPr/>
        </p:nvCxnSpPr>
        <p:spPr>
          <a:xfrm flipV="1">
            <a:off x="5246287" y="2964099"/>
            <a:ext cx="1768866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5765037" y="2295695"/>
            <a:ext cx="706348" cy="614818"/>
            <a:chOff x="5729113" y="1633799"/>
            <a:chExt cx="706348" cy="614818"/>
          </a:xfrm>
        </p:grpSpPr>
        <p:pic>
          <p:nvPicPr>
            <p:cNvPr id="45" name="Picture 13" descr="https://lh3.googleusercontent.com/ccZlpYRsCRt_AU5fiynhLj0vzb1PpiET__kEsyqflErEdsx7YZELYHaP_zqqdxYxtn_MGO0TcWrui7AfU9DQezPXB_lxMED1ts7md6XF0Q6C0T-OpLLcKIHPIK4K0I6mGa_0V74WCq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113" y="1633799"/>
              <a:ext cx="620312" cy="601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5729113" y="2101355"/>
              <a:ext cx="706348" cy="147262"/>
            </a:xfrm>
            <a:prstGeom prst="rect">
              <a:avLst/>
            </a:prstGeom>
            <a:solidFill>
              <a:srgbClr val="DAE9E4"/>
            </a:solidFill>
            <a:ln>
              <a:solidFill>
                <a:srgbClr val="DAE9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828388" y="2767481"/>
            <a:ext cx="609921" cy="224764"/>
            <a:chOff x="5470404" y="2346986"/>
            <a:chExt cx="609921" cy="224764"/>
          </a:xfrm>
        </p:grpSpPr>
        <p:pic>
          <p:nvPicPr>
            <p:cNvPr id="7178" name="Picture 10" descr="https://lh3.googleusercontent.com/ccZlpYRsCRt_AU5fiynhLj0vzb1PpiET__kEsyqflErEdsx7YZELYHaP_zqqdxYxtn_MGO0TcWrui7AfU9DQezPXB_lxMED1ts7md6XF0Q6C0T-OpLLcKIHPIK4K0I6mGa_0V74WCq0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79" r="21986" b="-12610"/>
            <a:stretch/>
          </p:blipFill>
          <p:spPr bwMode="auto">
            <a:xfrm>
              <a:off x="5470404" y="2346986"/>
              <a:ext cx="517418" cy="22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5985860" y="2459368"/>
              <a:ext cx="94465" cy="59902"/>
            </a:xfrm>
            <a:prstGeom prst="rect">
              <a:avLst/>
            </a:prstGeom>
            <a:solidFill>
              <a:srgbClr val="DAE9E4"/>
            </a:solidFill>
            <a:ln>
              <a:solidFill>
                <a:srgbClr val="DAE9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3351" y="2459369"/>
              <a:ext cx="94465" cy="54984"/>
            </a:xfrm>
            <a:prstGeom prst="rect">
              <a:avLst/>
            </a:prstGeom>
            <a:solidFill>
              <a:srgbClr val="DAE9E4"/>
            </a:solidFill>
            <a:ln>
              <a:solidFill>
                <a:srgbClr val="DAE9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1B86A1F-5BE4-43D2-B74B-96A7FF10C2C5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3838732-7E57-4203-950B-87861F53D1D5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CC4EA3F-1432-464B-8F2D-B6D71BB7DB16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78E0CE-B2C1-4A64-A7D4-BE3456599355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6FE4350-0B26-4D5E-9136-86F3F3B0F4DC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7F03CAA-031C-4B27-AD4C-99DEB78683FC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A6AF438-E04D-4EF9-9206-A7E08F888D1F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DE79F94-99A4-480E-A652-E1F2574633DB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B76E392-F588-4263-8DC1-FB090C4813B3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E88E864-B624-430C-A488-15F86DD80A0A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6C3426D-C2AB-4BF0-B273-BAE6C7A943EE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266A71-0058-477C-81E3-528CFF960247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9CBF50-AAE5-4586-9CD3-60ABBCDAD7C2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B6CBA0-1AFF-426A-9B09-A4E78A32A1D4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8BDBD5-C067-4CEF-96FE-C37FF8635AC0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자유형 19">
            <a:extLst>
              <a:ext uri="{FF2B5EF4-FFF2-40B4-BE49-F238E27FC236}">
                <a16:creationId xmlns:a16="http://schemas.microsoft.com/office/drawing/2014/main" id="{7FDBD852-EE87-4C03-BF6C-C557B35C7FDA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09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31828" y="52718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요청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78382" y="1593199"/>
            <a:ext cx="1787236" cy="1147154"/>
          </a:xfrm>
          <a:prstGeom prst="rect">
            <a:avLst/>
          </a:prstGeom>
          <a:solidFill>
            <a:schemeClr val="bg1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04709" y="3874149"/>
            <a:ext cx="1393764" cy="532015"/>
          </a:xfrm>
          <a:prstGeom prst="rect">
            <a:avLst/>
          </a:prstGeom>
          <a:solidFill>
            <a:srgbClr val="89CAC4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7" name="직선 화살표 연결선 36"/>
          <p:cNvCxnSpPr>
            <a:stCxn id="35" idx="0"/>
            <a:endCxn id="31" idx="3"/>
          </p:cNvCxnSpPr>
          <p:nvPr/>
        </p:nvCxnSpPr>
        <p:spPr>
          <a:xfrm flipH="1" flipV="1">
            <a:off x="5465618" y="2166776"/>
            <a:ext cx="2035973" cy="17073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37800" y="3556569"/>
            <a:ext cx="285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수락 및 저장소 구조 전달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1353222" y="1854744"/>
            <a:ext cx="2325160" cy="20131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4" idx="0"/>
            <a:endCxn id="31" idx="1"/>
          </p:cNvCxnSpPr>
          <p:nvPr/>
        </p:nvCxnSpPr>
        <p:spPr>
          <a:xfrm flipV="1">
            <a:off x="1740490" y="2166776"/>
            <a:ext cx="1937892" cy="17011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62791" y="3557847"/>
            <a:ext cx="233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안드로이드와 공유 요청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5478917" y="1848726"/>
            <a:ext cx="2390643" cy="201921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98265" y="1617380"/>
            <a:ext cx="233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요청 전달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64917" y="1620505"/>
            <a:ext cx="285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구조 전달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43608" y="3867936"/>
            <a:ext cx="1393764" cy="532015"/>
          </a:xfrm>
          <a:prstGeom prst="rect">
            <a:avLst/>
          </a:prstGeom>
          <a:solidFill>
            <a:srgbClr val="89CAC4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87E6A-68AD-464D-9015-5333A414F7D8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D23E340-32A5-4DB9-A0AD-B65C10DAB76B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CA0BBF3-E32A-4F3D-B442-8B12DFE95FEA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7C1472D-832A-492D-9B7F-310C004E2BBE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4C3036D-EAD0-42CC-A223-918CDAD4BB1F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3C91AEB-B101-42AB-8B26-DCB4796DD1D2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518E2D7-9451-4841-BB16-80196C56F083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4653203-350E-45B8-B52C-34E8538C5742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9072784-EEAF-45C6-9E9B-B1170E02AAA7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E99F33D-BFAE-4DFF-BED4-BEA50731105D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5F7ABB-6FA2-4AD3-B357-D8362344E193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7BD588-9DE1-4865-9D34-68AB4E8C64E7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DDB590-94CD-4778-A0F1-95AE3C1F9396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C8C965-5D66-4EFB-8EC5-45C2BA8B4B5C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27386-BD59-4C61-A928-B86B41BA10CE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자유형 19">
            <a:extLst>
              <a:ext uri="{FF2B5EF4-FFF2-40B4-BE49-F238E27FC236}">
                <a16:creationId xmlns:a16="http://schemas.microsoft.com/office/drawing/2014/main" id="{66612734-E4E7-4FB9-80E2-3640ADB91B73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05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31828" y="527181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전송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78382" y="3372232"/>
            <a:ext cx="1787236" cy="1147154"/>
          </a:xfrm>
          <a:prstGeom prst="rect">
            <a:avLst/>
          </a:prstGeom>
          <a:solidFill>
            <a:schemeClr val="bg1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678382" y="1154459"/>
            <a:ext cx="1787236" cy="1147154"/>
          </a:xfrm>
          <a:prstGeom prst="rect">
            <a:avLst/>
          </a:prstGeom>
          <a:solidFill>
            <a:schemeClr val="bg1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파일공유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51671" y="3679802"/>
            <a:ext cx="1393764" cy="532015"/>
          </a:xfrm>
          <a:prstGeom prst="rect">
            <a:avLst/>
          </a:prstGeom>
          <a:solidFill>
            <a:srgbClr val="89CAC4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62597" y="3679801"/>
            <a:ext cx="1393764" cy="532015"/>
          </a:xfrm>
          <a:prstGeom prst="rect">
            <a:avLst/>
          </a:prstGeom>
          <a:solidFill>
            <a:srgbClr val="89CAC4"/>
          </a:solidFill>
          <a:ln>
            <a:solidFill>
              <a:srgbClr val="89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7" name="직선 화살표 연결선 36"/>
          <p:cNvCxnSpPr>
            <a:stCxn id="35" idx="0"/>
            <a:endCxn id="31" idx="3"/>
          </p:cNvCxnSpPr>
          <p:nvPr/>
        </p:nvCxnSpPr>
        <p:spPr>
          <a:xfrm flipH="1" flipV="1">
            <a:off x="5465618" y="1728036"/>
            <a:ext cx="2593861" cy="19517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4" idx="3"/>
            <a:endCxn id="30" idx="1"/>
          </p:cNvCxnSpPr>
          <p:nvPr/>
        </p:nvCxnSpPr>
        <p:spPr>
          <a:xfrm flipV="1">
            <a:off x="1745435" y="3945809"/>
            <a:ext cx="193294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68923" y="4065155"/>
            <a:ext cx="1844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다운로드 요청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8" name="직선 화살표 연결선 47"/>
          <p:cNvCxnSpPr>
            <a:stCxn id="30" idx="3"/>
            <a:endCxn id="35" idx="1"/>
          </p:cNvCxnSpPr>
          <p:nvPr/>
        </p:nvCxnSpPr>
        <p:spPr>
          <a:xfrm>
            <a:off x="5465618" y="3945809"/>
            <a:ext cx="189697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856078" y="4065155"/>
            <a:ext cx="1692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요청 전달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61442" y="2901421"/>
            <a:ext cx="1391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전송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파일서버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1" name="직선 화살표 연결선 50"/>
          <p:cNvCxnSpPr>
            <a:stCxn id="31" idx="1"/>
            <a:endCxn id="34" idx="0"/>
          </p:cNvCxnSpPr>
          <p:nvPr/>
        </p:nvCxnSpPr>
        <p:spPr>
          <a:xfrm flipH="1">
            <a:off x="1048553" y="1728036"/>
            <a:ext cx="2629829" cy="19517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69643" y="1333358"/>
            <a:ext cx="151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전송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파일서버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 Web)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6C968-CFB1-4079-865A-B8843E5A3A8C}"/>
              </a:ext>
            </a:extLst>
          </p:cNvPr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019EDC-6B48-47E5-B4C3-872C9A39342E}"/>
              </a:ext>
            </a:extLst>
          </p:cNvPr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23FBFE-A36E-4B27-9554-F3F4ECD8A96C}"/>
                </a:ext>
              </a:extLst>
            </p:cNvPr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D49500-02C9-46A3-ACC4-F7B5781C8E35}"/>
                </a:ext>
              </a:extLst>
            </p:cNvPr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3D984A-1CEA-435C-B5B0-FB7880582B98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70ED124-2D50-4BA0-B276-8886497660FE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C0DDD57-18CC-40FF-A03D-241147AB6D9F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F893D7B-09BE-4E55-86E7-E5E8B48AA497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3570A3-8148-46A8-B16A-F83C8CA80855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DCB2DDB-A050-4D99-94A8-57F10616656E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6B9206F-BDEC-438B-9193-43D0BD760B07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19E17D-1D91-4BA7-A239-EB5A7CBD6040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A6D24B-FE63-46E7-A778-DD379050FA17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F20630-6B7C-45B9-875D-CEC817276789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6A2744-27A0-4239-8427-90666DF77B96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자유형 19">
            <a:extLst>
              <a:ext uri="{FF2B5EF4-FFF2-40B4-BE49-F238E27FC236}">
                <a16:creationId xmlns:a16="http://schemas.microsoft.com/office/drawing/2014/main" id="{7301BC0E-07BF-472A-A9E6-0145BF2AB8DE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91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92377" y="2122065"/>
            <a:ext cx="569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Android / Web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파일전송서버와의 연동 시험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2377" y="1635646"/>
            <a:ext cx="569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서버의 연결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8685" y="2608484"/>
            <a:ext cx="570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메시지 큐를 이용한 알림 전송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73352" y="3581322"/>
            <a:ext cx="569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UI UX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기능 보완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3352" y="3094903"/>
            <a:ext cx="570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일대일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일대다 추가 기능 개발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B6B4A-9951-4E28-A48E-756A01B86678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F89515A-EC0E-42FF-8651-3212EBF68776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946284-09A5-42CF-9C4F-3EF5F4DBF14B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5854B42-D1BA-447C-AC14-03F0F0965316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1172896-5537-4AA4-8082-291FF243D8C4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70C402-3E40-4E3F-AFB6-838A8FB1B2DE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6B79E05-4C12-4E43-A51B-29E940EF47B2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0CD9FF-37CA-4F65-AC83-2D21E4AA4D77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31C86-49F1-4C9E-857C-3103FA06537A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17C5B-BE14-474A-BA5F-7E998690CA1B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29C6CC-F4BD-4C5D-8394-2DCB3AC8CFCE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자유형 18">
            <a:extLst>
              <a:ext uri="{FF2B5EF4-FFF2-40B4-BE49-F238E27FC236}">
                <a16:creationId xmlns:a16="http://schemas.microsoft.com/office/drawing/2014/main" id="{C6CF1DDE-0A9B-4586-87C4-74D40BC3DFF2}"/>
              </a:ext>
            </a:extLst>
          </p:cNvPr>
          <p:cNvSpPr/>
          <p:nvPr/>
        </p:nvSpPr>
        <p:spPr>
          <a:xfrm>
            <a:off x="7451687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9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5400000">
            <a:off x="4470750" y="675965"/>
            <a:ext cx="183450" cy="183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89CAC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562475" y="945216"/>
            <a:ext cx="0" cy="5040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rot="5400000">
            <a:off x="4470750" y="1521280"/>
            <a:ext cx="183450" cy="183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89CAC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62475" y="1790531"/>
            <a:ext cx="0" cy="5040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 rot="5400000">
            <a:off x="4470750" y="2366595"/>
            <a:ext cx="183450" cy="183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89CAC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562475" y="2635846"/>
            <a:ext cx="0" cy="5040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 rot="5400000">
            <a:off x="4470750" y="3210974"/>
            <a:ext cx="183450" cy="183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89CAC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4562475" y="3480225"/>
            <a:ext cx="0" cy="50405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 rot="5400000">
            <a:off x="4470750" y="4056289"/>
            <a:ext cx="183450" cy="183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89CAC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49" name="직사각형 48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한쪽 모서리가 잘린 사각형 52"/>
          <p:cNvSpPr/>
          <p:nvPr/>
        </p:nvSpPr>
        <p:spPr>
          <a:xfrm rot="16200000">
            <a:off x="6356837" y="-823274"/>
            <a:ext cx="650714" cy="3649192"/>
          </a:xfrm>
          <a:prstGeom prst="snip1Rect">
            <a:avLst/>
          </a:prstGeom>
          <a:solidFill>
            <a:srgbClr val="A8D8D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한쪽 모서리가 잘린 사각형 53"/>
          <p:cNvSpPr/>
          <p:nvPr/>
        </p:nvSpPr>
        <p:spPr>
          <a:xfrm rot="16200000">
            <a:off x="6356837" y="867356"/>
            <a:ext cx="650714" cy="3649192"/>
          </a:xfrm>
          <a:prstGeom prst="snip1Rect">
            <a:avLst/>
          </a:prstGeom>
          <a:solidFill>
            <a:srgbClr val="A8D8D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한쪽 모서리가 잘린 사각형 54"/>
          <p:cNvSpPr/>
          <p:nvPr/>
        </p:nvSpPr>
        <p:spPr>
          <a:xfrm rot="16200000">
            <a:off x="6356837" y="2557050"/>
            <a:ext cx="650714" cy="3649192"/>
          </a:xfrm>
          <a:prstGeom prst="snip1Rect">
            <a:avLst/>
          </a:prstGeom>
          <a:solidFill>
            <a:srgbClr val="A8D8D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한쪽 모서리가 잘린 사각형 55"/>
          <p:cNvSpPr/>
          <p:nvPr/>
        </p:nvSpPr>
        <p:spPr>
          <a:xfrm>
            <a:off x="641039" y="1521280"/>
            <a:ext cx="3649191" cy="650715"/>
          </a:xfrm>
          <a:prstGeom prst="snip1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한쪽 모서리가 잘린 사각형 56"/>
          <p:cNvSpPr/>
          <p:nvPr/>
        </p:nvSpPr>
        <p:spPr>
          <a:xfrm>
            <a:off x="640617" y="3210974"/>
            <a:ext cx="3649191" cy="650715"/>
          </a:xfrm>
          <a:prstGeom prst="snip1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3663" y="816655"/>
            <a:ext cx="33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6681" y="1661971"/>
            <a:ext cx="33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638" y="354990"/>
            <a:ext cx="1030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23662" y="2507285"/>
            <a:ext cx="33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 현황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6680" y="3351665"/>
            <a:ext cx="33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 계획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23661" y="4196979"/>
            <a:ext cx="33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Q &amp; A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703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773777" y="2192297"/>
            <a:ext cx="1515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4A699F-CB69-42B6-AC0E-481F0889FCF3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60F794B-307A-421D-858A-6410EC54B465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361398-C0EF-4565-8CA6-3CBD0803AA0A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E341A9F-2CF3-480A-B461-4DC0711A71BA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A10346-5F6D-4253-A82A-EE3E9ADB2DB7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9BDF54-71D6-4F27-8F35-CAEED132E336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D7C9F54-5B3E-40CE-AA90-0D52766E2C14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7542F3-7348-46A4-91A7-80432DB55BD1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4CCAD-08DE-4112-BEAE-8B2FEAA0773A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80E8A-9D3A-4677-AE91-AE16705EAE82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FB4DF4-80D8-41E0-B061-BFD3751B5DF8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자유형 18">
            <a:extLst>
              <a:ext uri="{FF2B5EF4-FFF2-40B4-BE49-F238E27FC236}">
                <a16:creationId xmlns:a16="http://schemas.microsoft.com/office/drawing/2014/main" id="{105ED016-0D9E-4F24-AC78-2D99D88F6352}"/>
              </a:ext>
            </a:extLst>
          </p:cNvPr>
          <p:cNvSpPr/>
          <p:nvPr/>
        </p:nvSpPr>
        <p:spPr>
          <a:xfrm>
            <a:off x="8315783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8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35896" y="2116469"/>
            <a:ext cx="1872208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7824" y="2192297"/>
            <a:ext cx="308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65103" y="3795886"/>
            <a:ext cx="1213794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66045" y="2067694"/>
            <a:ext cx="1152128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35895" y="3841606"/>
            <a:ext cx="683039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568" y="555526"/>
            <a:ext cx="683039" cy="144016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27041" y="3507854"/>
            <a:ext cx="1080120" cy="72008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7604" y="653823"/>
            <a:ext cx="108012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11017" y="3557002"/>
            <a:ext cx="43204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4071" y="4303034"/>
            <a:ext cx="432048" cy="94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6059" y="4361898"/>
            <a:ext cx="480418" cy="72008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21515" y="915566"/>
            <a:ext cx="648072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68126" y="964714"/>
            <a:ext cx="517485" cy="45719"/>
          </a:xfrm>
          <a:prstGeom prst="rect">
            <a:avLst/>
          </a:prstGeom>
          <a:solidFill>
            <a:srgbClr val="A8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6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6" name="Picture 6" descr="좋은 보도자료는 일을 불러온다 | ㅍㅍㅅ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234" y="1347614"/>
            <a:ext cx="3903531" cy="289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B35469-4858-415D-A4FF-9D71D3C2C6E7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69673E-A67E-4C4C-A238-FA495BC3AF7A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F2FBBB-1A59-4D96-AC5B-A2C317C5FB41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0A93137-7840-4A34-8F04-82E6275A663B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E869D45-D7D6-41E4-AF38-1D9CB8409FDC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E8F65A-4B3B-40F3-8E7C-369E9E8B181F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BEA0BD-3E77-48B1-8E16-30795F904F2E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57A4F-79D9-489D-B6CC-1CC81CF42C3A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66FC9B-D659-490D-8591-EE2128876293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60A81-4E39-460B-96AD-152B9462AB48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3D0169-50C3-40CE-8D05-43035083B2FF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자유형 18">
            <a:extLst>
              <a:ext uri="{FF2B5EF4-FFF2-40B4-BE49-F238E27FC236}">
                <a16:creationId xmlns:a16="http://schemas.microsoft.com/office/drawing/2014/main" id="{EE5B062A-D001-48E5-A2E5-F456D32BCC6D}"/>
              </a:ext>
            </a:extLst>
          </p:cNvPr>
          <p:cNvSpPr/>
          <p:nvPr/>
        </p:nvSpPr>
        <p:spPr>
          <a:xfrm>
            <a:off x="4892432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7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네이버 MYBOX - 네이버 클라우드의 새 이름 - Google Play 앱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40" y="2091862"/>
            <a:ext cx="1294100" cy="12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구글 드라이브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2" y="2159172"/>
            <a:ext cx="1293101" cy="115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59172"/>
            <a:ext cx="2002357" cy="1442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126926"/>
            <a:ext cx="1395890" cy="13958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463B9D-6F91-47E5-852B-241C91F238E5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658257B-333B-4EF6-8C75-FB8938C81A2F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596CE99-1C10-493E-B000-4E30669676C0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E38869-0CA0-4D53-BDBE-C58BB25B24B5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CD5A1A-D45E-43BA-880D-5F5D02713B6A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1572D0-3BE4-4B62-A336-260825D31D6A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E82450-809D-4B36-8F1F-550A54D270A8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27204-9921-4F03-A386-E1CAF2E754CB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3318BD-D3D1-4FCA-8D62-A927F0031A8A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28EF55-52EA-4CD1-8856-D2EF66E1102B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6F050-CD81-45A4-B40C-D4B9543B7607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자유형 18">
            <a:extLst>
              <a:ext uri="{FF2B5EF4-FFF2-40B4-BE49-F238E27FC236}">
                <a16:creationId xmlns:a16="http://schemas.microsoft.com/office/drawing/2014/main" id="{4C2C165E-8408-47C2-A00D-A8E8AE133BA5}"/>
              </a:ext>
            </a:extLst>
          </p:cNvPr>
          <p:cNvSpPr/>
          <p:nvPr/>
        </p:nvSpPr>
        <p:spPr>
          <a:xfrm>
            <a:off x="4892432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32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다양한 디바이스와 손을 잡고 플랫 손 아이콘 다른 작업을하고있다. 스마트 시계, 노트북, 종이, 포인팅 컴퓨터, 키보드, 타자기, 그림  로열티 무료 사진, 그림, 이미지 그리고 스톡포토그래피. Image 48206959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" y="0"/>
            <a:ext cx="91561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3697" y="0"/>
            <a:ext cx="9144000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72469" y="2624594"/>
            <a:ext cx="3347391" cy="523220"/>
          </a:xfrm>
          <a:prstGeom prst="rect">
            <a:avLst/>
          </a:prstGeom>
          <a:solidFill>
            <a:srgbClr val="89CAC4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편한 방법이 없을까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736" y="2200870"/>
            <a:ext cx="470513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디바이스를 이용해 정보를 공유하는 시대</a:t>
            </a:r>
          </a:p>
        </p:txBody>
      </p:sp>
    </p:spTree>
    <p:extLst>
      <p:ext uri="{BB962C8B-B14F-4D97-AF65-F5344CB8AC3E}">
        <p14:creationId xmlns:p14="http://schemas.microsoft.com/office/powerpoint/2010/main" val="248038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Picture 4" descr="https://lh4.googleusercontent.com/DfC64JJ0kXblPoCJUtiwrfEe0ce59cpgSxag545kLac0H-lJZMabV4nGblmFWCrHna6NFww5yaolNfof-KSlnhaf1HQbyFUe1e465VtMg6ISLT8-M-dJcuOUk8WoFgqK2YCEIgw6s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02" y="1469200"/>
            <a:ext cx="4066981" cy="27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3" b="18814"/>
          <a:stretch/>
        </p:blipFill>
        <p:spPr>
          <a:xfrm>
            <a:off x="1043608" y="1995686"/>
            <a:ext cx="2770829" cy="16561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4E379D-C085-47C7-B461-79BB0F8DB830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2DD3B5F-EE01-441B-99FE-4F69653A1D6E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0A8DEB-E044-4789-9F79-D72E808E8F83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0F0C38-B525-44F1-BA98-CB65D9959B6A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88A943-D435-419B-B02C-946E876B3A6E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837CD4B-0C3F-4051-A80D-11A0F5208A2D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287CC9-F465-4932-9A0F-39DADA4C5E3E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95210-5E0A-412B-8884-82EB89778983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AA30A8-4110-40D4-A5C6-9D23EEA7CA5D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C306D7-5B4B-48FD-AA06-93FD98F378BB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CDFC0F-532D-4D20-99E7-1986A04CA8F6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4892432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2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87264" y="1827227"/>
            <a:ext cx="4475209" cy="1670675"/>
            <a:chOff x="2374435" y="2427734"/>
            <a:chExt cx="4689853" cy="1750805"/>
          </a:xfrm>
        </p:grpSpPr>
        <p:grpSp>
          <p:nvGrpSpPr>
            <p:cNvPr id="2" name="그룹 1"/>
            <p:cNvGrpSpPr/>
            <p:nvPr/>
          </p:nvGrpSpPr>
          <p:grpSpPr>
            <a:xfrm>
              <a:off x="2378305" y="2427734"/>
              <a:ext cx="4685983" cy="377823"/>
              <a:chOff x="2484683" y="1563638"/>
              <a:chExt cx="3934095" cy="3778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484683" y="1563638"/>
                <a:ext cx="2475528" cy="355058"/>
              </a:xfrm>
              <a:prstGeom prst="rect">
                <a:avLst/>
              </a:prstGeom>
              <a:solidFill>
                <a:srgbClr val="89CAC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Web</a:t>
                </a:r>
                <a:endPara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925005" y="1563638"/>
                <a:ext cx="1493773" cy="3778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권세진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2374435" y="3114225"/>
              <a:ext cx="4680522" cy="377823"/>
              <a:chOff x="2484683" y="2493986"/>
              <a:chExt cx="3929510" cy="37782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484683" y="2499742"/>
                <a:ext cx="2475528" cy="355058"/>
              </a:xfrm>
              <a:prstGeom prst="rect">
                <a:avLst/>
              </a:prstGeom>
              <a:solidFill>
                <a:srgbClr val="89CAC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Chrome Extension</a:t>
                </a:r>
                <a:endPara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920420" y="2493986"/>
                <a:ext cx="1493773" cy="3778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이병훈</a:t>
                </a: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382890" y="3800716"/>
              <a:ext cx="4680522" cy="377823"/>
              <a:chOff x="2484683" y="3430090"/>
              <a:chExt cx="3929510" cy="37782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484683" y="3438581"/>
                <a:ext cx="2475528" cy="355058"/>
              </a:xfrm>
              <a:prstGeom prst="rect">
                <a:avLst/>
              </a:prstGeom>
              <a:solidFill>
                <a:srgbClr val="89CAC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Android</a:t>
                </a:r>
                <a:endPara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920420" y="3430090"/>
                <a:ext cx="1493773" cy="3778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남우진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388234" y="2361306"/>
            <a:ext cx="129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sp>
        <p:nvSpPr>
          <p:cNvPr id="41" name="막힌 원호 40"/>
          <p:cNvSpPr/>
          <p:nvPr/>
        </p:nvSpPr>
        <p:spPr>
          <a:xfrm rot="2750932">
            <a:off x="1024099" y="1688143"/>
            <a:ext cx="1992658" cy="1992658"/>
          </a:xfrm>
          <a:prstGeom prst="blockArc">
            <a:avLst>
              <a:gd name="adj1" fmla="val 20831044"/>
              <a:gd name="adj2" fmla="val 16973023"/>
              <a:gd name="adj3" fmla="val 35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C4A397A-A4BE-4CEB-8B9C-AA075FD490A2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E9E7FEC-DDBD-4C68-8E3A-5ADCA7C0C25C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9E85C8B-B546-45F0-AE12-089269D4369E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872EE21-2934-426D-B818-0933D9ACC6FD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56D047B-3844-4184-9FF4-D9270008B4C9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53556D5-5C29-4F9A-A767-ECE1913D04AC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5F66E87-3A6A-4ED0-B243-542BF6159456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F402759-6689-468A-BE5B-0AE4D4DB60E0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28A4B4-3064-48AC-A3D2-5F32C6BEC9EA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EA9897-6B14-42B1-A9C2-9E6A7956F7EC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4CAB7F7-7CB9-4E05-945D-FF000EA96E87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자유형 18">
            <a:extLst>
              <a:ext uri="{FF2B5EF4-FFF2-40B4-BE49-F238E27FC236}">
                <a16:creationId xmlns:a16="http://schemas.microsoft.com/office/drawing/2014/main" id="{C78C6DF1-C0C4-4F35-835B-423D4961DE15}"/>
              </a:ext>
            </a:extLst>
          </p:cNvPr>
          <p:cNvSpPr/>
          <p:nvPr/>
        </p:nvSpPr>
        <p:spPr>
          <a:xfrm>
            <a:off x="5723495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8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40163" y="2161379"/>
            <a:ext cx="4475209" cy="1015603"/>
            <a:chOff x="2374435" y="2427734"/>
            <a:chExt cx="4689853" cy="1064314"/>
          </a:xfrm>
        </p:grpSpPr>
        <p:grpSp>
          <p:nvGrpSpPr>
            <p:cNvPr id="2" name="그룹 1"/>
            <p:cNvGrpSpPr/>
            <p:nvPr/>
          </p:nvGrpSpPr>
          <p:grpSpPr>
            <a:xfrm>
              <a:off x="2378305" y="2427734"/>
              <a:ext cx="4685983" cy="377823"/>
              <a:chOff x="2484683" y="1563638"/>
              <a:chExt cx="3934095" cy="3778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484683" y="1563638"/>
                <a:ext cx="2475528" cy="355058"/>
              </a:xfrm>
              <a:prstGeom prst="rect">
                <a:avLst/>
              </a:prstGeom>
              <a:solidFill>
                <a:srgbClr val="89CAC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Infra , API  </a:t>
                </a:r>
                <a:r>
                  <a:rPr lang="ko-KR" altLang="en-US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925005" y="1563638"/>
                <a:ext cx="1493773" cy="3778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구민진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2374435" y="3114225"/>
              <a:ext cx="4680522" cy="377823"/>
              <a:chOff x="2484683" y="2493986"/>
              <a:chExt cx="3929510" cy="37782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484683" y="2499742"/>
                <a:ext cx="2475528" cy="355058"/>
              </a:xfrm>
              <a:prstGeom prst="rect">
                <a:avLst/>
              </a:prstGeom>
              <a:solidFill>
                <a:srgbClr val="89CAC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파일  전송 서버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920420" y="2493986"/>
                <a:ext cx="1493773" cy="3778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심재혁</a:t>
                </a: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1410675" y="2484377"/>
            <a:ext cx="1292849" cy="36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</a:p>
        </p:txBody>
      </p:sp>
      <p:sp>
        <p:nvSpPr>
          <p:cNvPr id="41" name="막힌 원호 40"/>
          <p:cNvSpPr/>
          <p:nvPr/>
        </p:nvSpPr>
        <p:spPr>
          <a:xfrm rot="2750932">
            <a:off x="1024099" y="1688143"/>
            <a:ext cx="1992658" cy="1992658"/>
          </a:xfrm>
          <a:prstGeom prst="blockArc">
            <a:avLst>
              <a:gd name="adj1" fmla="val 20831044"/>
              <a:gd name="adj2" fmla="val 16973023"/>
              <a:gd name="adj3" fmla="val 35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FA9491-88AE-4452-AC65-12C236294C79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45919B-C14E-4A4C-8B1F-E244DF52FD28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C331021-9760-469A-A105-6FED5CFFCAE2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D38AB6-A72E-4C9A-8DDB-B993AD5B57F3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C637728-F17E-4838-80B2-D57B05AAB414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52993F5-0673-4989-A5AF-E41A94D7E464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A9D6B2C-9F21-4EF7-BD8F-3EAE25929388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5D926B-AFEB-42DD-9BE9-5BA03F6EC41A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62EB08-6347-4613-8945-EB47414D1D9E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FC8DE3-CEB2-41D9-B6E4-D6768EE03252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CE4010-051C-44FC-9A63-202E5A72F60D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자유형 18">
            <a:extLst>
              <a:ext uri="{FF2B5EF4-FFF2-40B4-BE49-F238E27FC236}">
                <a16:creationId xmlns:a16="http://schemas.microsoft.com/office/drawing/2014/main" id="{3007EF91-44CE-4F18-B3E4-E23707CCC569}"/>
              </a:ext>
            </a:extLst>
          </p:cNvPr>
          <p:cNvSpPr/>
          <p:nvPr/>
        </p:nvSpPr>
        <p:spPr>
          <a:xfrm>
            <a:off x="5724128" y="123478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7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16" y="373293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현황</a:t>
            </a:r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251519" y="112461"/>
            <a:ext cx="223096" cy="660942"/>
            <a:chOff x="5354661" y="1464262"/>
            <a:chExt cx="223096" cy="780958"/>
          </a:xfrm>
        </p:grpSpPr>
        <p:sp>
          <p:nvSpPr>
            <p:cNvPr id="6" name="직사각형 5"/>
            <p:cNvSpPr/>
            <p:nvPr/>
          </p:nvSpPr>
          <p:spPr>
            <a:xfrm>
              <a:off x="5406314" y="1531234"/>
              <a:ext cx="171443" cy="713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4661" y="1464262"/>
              <a:ext cx="84040" cy="730647"/>
            </a:xfrm>
            <a:prstGeom prst="rect">
              <a:avLst/>
            </a:prstGeom>
            <a:solidFill>
              <a:srgbClr val="A8D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92291" y="2423892"/>
            <a:ext cx="129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프론트엔드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</a:p>
        </p:txBody>
      </p:sp>
      <p:sp>
        <p:nvSpPr>
          <p:cNvPr id="41" name="막힌 원호 40"/>
          <p:cNvSpPr/>
          <p:nvPr/>
        </p:nvSpPr>
        <p:spPr>
          <a:xfrm rot="2750932">
            <a:off x="1528156" y="1750729"/>
            <a:ext cx="1992658" cy="1992658"/>
          </a:xfrm>
          <a:prstGeom prst="blockArc">
            <a:avLst>
              <a:gd name="adj1" fmla="val 20831044"/>
              <a:gd name="adj2" fmla="val 16973023"/>
              <a:gd name="adj3" fmla="val 35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751" y="2544185"/>
            <a:ext cx="1292849" cy="369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</a:p>
        </p:txBody>
      </p:sp>
      <p:sp>
        <p:nvSpPr>
          <p:cNvPr id="43" name="막힌 원호 42"/>
          <p:cNvSpPr/>
          <p:nvPr/>
        </p:nvSpPr>
        <p:spPr>
          <a:xfrm rot="2750932">
            <a:off x="5710175" y="1747951"/>
            <a:ext cx="1992658" cy="1992658"/>
          </a:xfrm>
          <a:prstGeom prst="blockArc">
            <a:avLst>
              <a:gd name="adj1" fmla="val 20831044"/>
              <a:gd name="adj2" fmla="val 16973023"/>
              <a:gd name="adj3" fmla="val 35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0E6415-2422-4724-9D00-B0EAA955DC1C}"/>
              </a:ext>
            </a:extLst>
          </p:cNvPr>
          <p:cNvGrpSpPr/>
          <p:nvPr/>
        </p:nvGrpSpPr>
        <p:grpSpPr>
          <a:xfrm rot="16200000">
            <a:off x="6575396" y="-1467207"/>
            <a:ext cx="183450" cy="3563774"/>
            <a:chOff x="4470750" y="675965"/>
            <a:chExt cx="183450" cy="356377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6913210-5131-4450-AA2B-065C30B7F43A}"/>
                </a:ext>
              </a:extLst>
            </p:cNvPr>
            <p:cNvSpPr/>
            <p:nvPr/>
          </p:nvSpPr>
          <p:spPr>
            <a:xfrm rot="5400000">
              <a:off x="4470750" y="67596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707CEA-ECE3-44B6-B841-D1A264EE5CC8}"/>
                </a:ext>
              </a:extLst>
            </p:cNvPr>
            <p:cNvSpPr/>
            <p:nvPr/>
          </p:nvSpPr>
          <p:spPr>
            <a:xfrm rot="5400000">
              <a:off x="4470750" y="1521280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128B47F-C37D-434B-8B13-09E76AA46B56}"/>
                </a:ext>
              </a:extLst>
            </p:cNvPr>
            <p:cNvSpPr/>
            <p:nvPr/>
          </p:nvSpPr>
          <p:spPr>
            <a:xfrm rot="5400000">
              <a:off x="4470750" y="2366595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DAF03F-D5C5-41D4-9224-B7D50F5928D4}"/>
                </a:ext>
              </a:extLst>
            </p:cNvPr>
            <p:cNvSpPr/>
            <p:nvPr/>
          </p:nvSpPr>
          <p:spPr>
            <a:xfrm rot="5400000">
              <a:off x="4470750" y="3210974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D0D38D1-42FF-4586-9E4E-BD3AF06F6CC4}"/>
                </a:ext>
              </a:extLst>
            </p:cNvPr>
            <p:cNvSpPr/>
            <p:nvPr/>
          </p:nvSpPr>
          <p:spPr>
            <a:xfrm rot="5400000">
              <a:off x="4470750" y="4056289"/>
              <a:ext cx="183450" cy="183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srgbClr val="89CA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45113C-4051-4C4E-A1FC-80D5F2D8455A}"/>
              </a:ext>
            </a:extLst>
          </p:cNvPr>
          <p:cNvSpPr txBox="1"/>
          <p:nvPr/>
        </p:nvSpPr>
        <p:spPr>
          <a:xfrm>
            <a:off x="5068684" y="16998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8509B-BD6C-4D62-822D-84EC1BBA1F9A}"/>
              </a:ext>
            </a:extLst>
          </p:cNvPr>
          <p:cNvSpPr txBox="1"/>
          <p:nvPr/>
        </p:nvSpPr>
        <p:spPr>
          <a:xfrm>
            <a:off x="5913999" y="176180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3EAC8B-BF7E-48BF-8D97-2496EA5BE727}"/>
              </a:ext>
            </a:extLst>
          </p:cNvPr>
          <p:cNvSpPr txBox="1"/>
          <p:nvPr/>
        </p:nvSpPr>
        <p:spPr>
          <a:xfrm>
            <a:off x="6759314" y="176179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879B8-0213-4946-9381-76E830932C84}"/>
              </a:ext>
            </a:extLst>
          </p:cNvPr>
          <p:cNvSpPr txBox="1"/>
          <p:nvPr/>
        </p:nvSpPr>
        <p:spPr>
          <a:xfrm>
            <a:off x="7603693" y="16998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53941B-6B9A-4CC1-A2B0-4895C37D5ABE}"/>
              </a:ext>
            </a:extLst>
          </p:cNvPr>
          <p:cNvSpPr txBox="1"/>
          <p:nvPr/>
        </p:nvSpPr>
        <p:spPr>
          <a:xfrm>
            <a:off x="8449008" y="17617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HU진고딕3 350" panose="02020603020101020101" pitchFamily="18" charset="-127"/>
                <a:ea typeface="HU진고딕3 350" panose="02020603020101020101" pitchFamily="18" charset="-127"/>
              </a:defRPr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CH.5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자유형 19">
            <a:extLst>
              <a:ext uri="{FF2B5EF4-FFF2-40B4-BE49-F238E27FC236}">
                <a16:creationId xmlns:a16="http://schemas.microsoft.com/office/drawing/2014/main" id="{75AE5D3A-D2C5-4CED-90B7-578A3E15D2C1}"/>
              </a:ext>
            </a:extLst>
          </p:cNvPr>
          <p:cNvSpPr/>
          <p:nvPr/>
        </p:nvSpPr>
        <p:spPr>
          <a:xfrm>
            <a:off x="6587591" y="122594"/>
            <a:ext cx="216657" cy="185821"/>
          </a:xfrm>
          <a:custGeom>
            <a:avLst/>
            <a:gdLst>
              <a:gd name="connsiteX0" fmla="*/ 0 w 358175"/>
              <a:gd name="connsiteY0" fmla="*/ 109560 h 353962"/>
              <a:gd name="connsiteX1" fmla="*/ 63207 w 358175"/>
              <a:gd name="connsiteY1" fmla="*/ 353962 h 353962"/>
              <a:gd name="connsiteX2" fmla="*/ 358175 w 358175"/>
              <a:gd name="connsiteY2" fmla="*/ 0 h 353962"/>
              <a:gd name="connsiteX0" fmla="*/ 0 w 379244"/>
              <a:gd name="connsiteY0" fmla="*/ 134843 h 353962"/>
              <a:gd name="connsiteX1" fmla="*/ 84276 w 379244"/>
              <a:gd name="connsiteY1" fmla="*/ 353962 h 353962"/>
              <a:gd name="connsiteX2" fmla="*/ 379244 w 379244"/>
              <a:gd name="connsiteY2" fmla="*/ 0 h 353962"/>
              <a:gd name="connsiteX0" fmla="*/ 0 w 320991"/>
              <a:gd name="connsiteY0" fmla="*/ 47465 h 266584"/>
              <a:gd name="connsiteX1" fmla="*/ 84276 w 320991"/>
              <a:gd name="connsiteY1" fmla="*/ 266584 h 266584"/>
              <a:gd name="connsiteX2" fmla="*/ 320991 w 320991"/>
              <a:gd name="connsiteY2" fmla="*/ 0 h 266584"/>
              <a:gd name="connsiteX0" fmla="*/ 0 w 320991"/>
              <a:gd name="connsiteY0" fmla="*/ 47465 h 295709"/>
              <a:gd name="connsiteX1" fmla="*/ 132821 w 320991"/>
              <a:gd name="connsiteY1" fmla="*/ 295709 h 295709"/>
              <a:gd name="connsiteX2" fmla="*/ 320991 w 320991"/>
              <a:gd name="connsiteY2" fmla="*/ 0 h 295709"/>
              <a:gd name="connsiteX0" fmla="*/ 0 w 359825"/>
              <a:gd name="connsiteY0" fmla="*/ 173678 h 421922"/>
              <a:gd name="connsiteX1" fmla="*/ 132821 w 359825"/>
              <a:gd name="connsiteY1" fmla="*/ 421922 h 421922"/>
              <a:gd name="connsiteX2" fmla="*/ 359825 w 359825"/>
              <a:gd name="connsiteY2" fmla="*/ 0 h 42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825" h="421922">
                <a:moveTo>
                  <a:pt x="0" y="173678"/>
                </a:moveTo>
                <a:lnTo>
                  <a:pt x="132821" y="421922"/>
                </a:lnTo>
                <a:lnTo>
                  <a:pt x="359825" y="0"/>
                </a:ln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41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1146</Words>
  <Application>Microsoft Office PowerPoint</Application>
  <PresentationFormat>화면 슬라이드 쇼(16:9)</PresentationFormat>
  <Paragraphs>223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집</cp:lastModifiedBy>
  <cp:revision>52</cp:revision>
  <dcterms:created xsi:type="dcterms:W3CDTF">2018-03-05T13:59:00Z</dcterms:created>
  <dcterms:modified xsi:type="dcterms:W3CDTF">2021-03-23T02:41:25Z</dcterms:modified>
</cp:coreProperties>
</file>